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IBM Plex Mono Medium"/>
      <p:regular r:id="rId29"/>
      <p:bold r:id="rId30"/>
      <p:italic r:id="rId31"/>
      <p:boldItalic r:id="rId32"/>
    </p:embeddedFont>
    <p:embeddedFont>
      <p:font typeface="Economica"/>
      <p:regular r:id="rId33"/>
      <p:bold r:id="rId34"/>
      <p:italic r:id="rId35"/>
      <p:boldItalic r:id="rId36"/>
    </p:embeddedFont>
    <p:embeddedFont>
      <p:font typeface="IBM Plex Mono SemiBold"/>
      <p:regular r:id="rId37"/>
      <p:bold r:id="rId38"/>
      <p:italic r:id="rId39"/>
      <p:boldItalic r:id="rId40"/>
    </p:embeddedFont>
    <p:embeddedFont>
      <p:font typeface="IBM Plex Mono"/>
      <p:regular r:id="rId41"/>
      <p:bold r:id="rId42"/>
      <p:italic r:id="rId43"/>
      <p:boldItalic r:id="rId44"/>
    </p:embeddedFont>
    <p:embeddedFont>
      <p:font typeface="Fira Sans Extra Condensed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hg2i2nArk34v4HEtyEu5uFoWU+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MonoSemiBold-boldItalic.fntdata"/><Relationship Id="rId42" Type="http://schemas.openxmlformats.org/officeDocument/2006/relationships/font" Target="fonts/IBMPlexMono-bold.fntdata"/><Relationship Id="rId41" Type="http://schemas.openxmlformats.org/officeDocument/2006/relationships/font" Target="fonts/IBMPlexMono-regular.fntdata"/><Relationship Id="rId44" Type="http://schemas.openxmlformats.org/officeDocument/2006/relationships/font" Target="fonts/IBMPlexMono-boldItalic.fntdata"/><Relationship Id="rId43" Type="http://schemas.openxmlformats.org/officeDocument/2006/relationships/font" Target="fonts/IBMPlexMono-italic.fntdata"/><Relationship Id="rId46" Type="http://schemas.openxmlformats.org/officeDocument/2006/relationships/font" Target="fonts/FiraSansExtraCondensed-bold.fntdata"/><Relationship Id="rId45" Type="http://schemas.openxmlformats.org/officeDocument/2006/relationships/font" Target="fonts/FiraSansExtraCondense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-boldItalic.fntdata"/><Relationship Id="rId47" Type="http://schemas.openxmlformats.org/officeDocument/2006/relationships/font" Target="fonts/FiraSansExtraCondensed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MonoMedium-italic.fntdata"/><Relationship Id="rId30" Type="http://schemas.openxmlformats.org/officeDocument/2006/relationships/font" Target="fonts/IBMPlexMonoMedium-bold.fntdata"/><Relationship Id="rId33" Type="http://schemas.openxmlformats.org/officeDocument/2006/relationships/font" Target="fonts/Economica-regular.fntdata"/><Relationship Id="rId32" Type="http://schemas.openxmlformats.org/officeDocument/2006/relationships/font" Target="fonts/IBMPlexMonoMedium-boldItalic.fntdata"/><Relationship Id="rId35" Type="http://schemas.openxmlformats.org/officeDocument/2006/relationships/font" Target="fonts/Economica-italic.fntdata"/><Relationship Id="rId34" Type="http://schemas.openxmlformats.org/officeDocument/2006/relationships/font" Target="fonts/Economica-bold.fntdata"/><Relationship Id="rId37" Type="http://schemas.openxmlformats.org/officeDocument/2006/relationships/font" Target="fonts/IBMPlexMonoSemiBold-regular.fntdata"/><Relationship Id="rId36" Type="http://schemas.openxmlformats.org/officeDocument/2006/relationships/font" Target="fonts/Economica-boldItalic.fntdata"/><Relationship Id="rId39" Type="http://schemas.openxmlformats.org/officeDocument/2006/relationships/font" Target="fonts/IBMPlexMonoSemiBold-italic.fntdata"/><Relationship Id="rId38" Type="http://schemas.openxmlformats.org/officeDocument/2006/relationships/font" Target="fonts/IBMPlexMono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IBMPlexMonoMedium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8fac669de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268fac669de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8fac669de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268fac669de_1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8fac669de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68fac669de_1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8fac669de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68fac669de_1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8fac669de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68fac669de_1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8fac669de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68fac669de_1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8fac669de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68fac669de_1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1b16a2b8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a1b16a2b84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8fac669de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268fac669de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8fac669d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268fac669de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8fac669de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268fac669de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8fac669de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268fac669de_1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8fac669d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268fac669de_1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1b16a2b84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2a1b16a2b84_0_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1b16a2b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g2a1b16a2b84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8fac669de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268fac669de_1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1b16a2b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2a1b16a2b84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1b16a2b8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2a1b16a2b84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8fac669de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268fac669de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8fac669de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68fac669de_1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VA dstoryco">
  <p:cSld name="TVA dstoryc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VA dstoryco">
  <p:cSld name="TVA dstoryc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8"/>
          <p:cNvCxnSpPr/>
          <p:nvPr/>
        </p:nvCxnSpPr>
        <p:spPr>
          <a:xfrm>
            <a:off x="950615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8"/>
          <p:cNvCxnSpPr/>
          <p:nvPr/>
        </p:nvCxnSpPr>
        <p:spPr>
          <a:xfrm>
            <a:off x="1702052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8"/>
          <p:cNvCxnSpPr/>
          <p:nvPr/>
        </p:nvCxnSpPr>
        <p:spPr>
          <a:xfrm>
            <a:off x="2444437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" name="Google Shape;43;p8"/>
          <p:cNvCxnSpPr/>
          <p:nvPr/>
        </p:nvCxnSpPr>
        <p:spPr>
          <a:xfrm>
            <a:off x="3195874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3956365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" name="Google Shape;45;p8"/>
          <p:cNvCxnSpPr/>
          <p:nvPr/>
        </p:nvCxnSpPr>
        <p:spPr>
          <a:xfrm>
            <a:off x="4707802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" name="Google Shape;46;p8"/>
          <p:cNvCxnSpPr/>
          <p:nvPr/>
        </p:nvCxnSpPr>
        <p:spPr>
          <a:xfrm>
            <a:off x="5450187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" name="Google Shape;47;p8"/>
          <p:cNvCxnSpPr/>
          <p:nvPr/>
        </p:nvCxnSpPr>
        <p:spPr>
          <a:xfrm>
            <a:off x="6201624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" name="Google Shape;48;p8"/>
          <p:cNvCxnSpPr/>
          <p:nvPr/>
        </p:nvCxnSpPr>
        <p:spPr>
          <a:xfrm>
            <a:off x="6934955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" name="Google Shape;49;p8"/>
          <p:cNvCxnSpPr/>
          <p:nvPr/>
        </p:nvCxnSpPr>
        <p:spPr>
          <a:xfrm>
            <a:off x="7686392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" name="Google Shape;50;p8"/>
          <p:cNvCxnSpPr/>
          <p:nvPr/>
        </p:nvCxnSpPr>
        <p:spPr>
          <a:xfrm>
            <a:off x="8428777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9180214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" name="Google Shape;52;p8"/>
          <p:cNvCxnSpPr/>
          <p:nvPr/>
        </p:nvCxnSpPr>
        <p:spPr>
          <a:xfrm>
            <a:off x="9931652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" name="Google Shape;53;p8"/>
          <p:cNvCxnSpPr/>
          <p:nvPr/>
        </p:nvCxnSpPr>
        <p:spPr>
          <a:xfrm>
            <a:off x="10683089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8"/>
          <p:cNvCxnSpPr/>
          <p:nvPr/>
        </p:nvCxnSpPr>
        <p:spPr>
          <a:xfrm>
            <a:off x="11425474" y="1199584"/>
            <a:ext cx="0" cy="2682000"/>
          </a:xfrm>
          <a:prstGeom prst="straightConnector1">
            <a:avLst/>
          </a:prstGeom>
          <a:noFill/>
          <a:ln cap="flat" cmpd="sng" w="12700">
            <a:solidFill>
              <a:schemeClr val="lt1">
                <a:alpha val="941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12" Type="http://schemas.openxmlformats.org/officeDocument/2006/relationships/theme" Target="../theme/theme2.xml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50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98834" y="184546"/>
            <a:ext cx="11835172" cy="65049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/>
          <p:nvPr/>
        </p:nvSpPr>
        <p:spPr>
          <a:xfrm>
            <a:off x="11614547" y="181527"/>
            <a:ext cx="368468" cy="64949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" name="Google Shape;8;p5"/>
          <p:cNvSpPr/>
          <p:nvPr/>
        </p:nvSpPr>
        <p:spPr>
          <a:xfrm>
            <a:off x="10311528" y="5798994"/>
            <a:ext cx="1314925" cy="8774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9" name="Google Shape;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2758" y="5973223"/>
            <a:ext cx="1281976" cy="54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"/>
          <p:cNvPicPr preferRelativeResize="0"/>
          <p:nvPr/>
        </p:nvPicPr>
        <p:blipFill rotWithShape="1">
          <a:blip r:embed="rId3">
            <a:alphaModFix/>
          </a:blip>
          <a:srcRect b="11544" l="0" r="0" t="0"/>
          <a:stretch/>
        </p:blipFill>
        <p:spPr>
          <a:xfrm>
            <a:off x="11727231" y="556449"/>
            <a:ext cx="162000" cy="497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20168" y="5622931"/>
            <a:ext cx="177149" cy="1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19658" y="292462"/>
            <a:ext cx="177149" cy="1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/>
          <p:nvPr/>
        </p:nvSpPr>
        <p:spPr>
          <a:xfrm>
            <a:off x="178415" y="168532"/>
            <a:ext cx="11835171" cy="6520936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" name="Google Shape;14;p5"/>
          <p:cNvSpPr txBox="1"/>
          <p:nvPr/>
        </p:nvSpPr>
        <p:spPr>
          <a:xfrm>
            <a:off x="6215959" y="6340484"/>
            <a:ext cx="952184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DSTORY.CO</a:t>
            </a:r>
            <a:endParaRPr b="0" i="0" sz="1200" u="none" cap="none" strike="noStrike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5" name="Google Shape;15;p5"/>
          <p:cNvGrpSpPr/>
          <p:nvPr/>
        </p:nvGrpSpPr>
        <p:grpSpPr>
          <a:xfrm>
            <a:off x="5936721" y="6417087"/>
            <a:ext cx="196840" cy="78171"/>
            <a:chOff x="2519016" y="5889206"/>
            <a:chExt cx="196840" cy="78171"/>
          </a:xfrm>
        </p:grpSpPr>
        <p:cxnSp>
          <p:nvCxnSpPr>
            <p:cNvPr id="16" name="Google Shape;16;p5"/>
            <p:cNvCxnSpPr/>
            <p:nvPr/>
          </p:nvCxnSpPr>
          <p:spPr>
            <a:xfrm flipH="1">
              <a:off x="2519016" y="5889206"/>
              <a:ext cx="88935" cy="78171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5"/>
            <p:cNvCxnSpPr/>
            <p:nvPr/>
          </p:nvCxnSpPr>
          <p:spPr>
            <a:xfrm flipH="1">
              <a:off x="2626921" y="5889206"/>
              <a:ext cx="88935" cy="78171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" name="Google Shape;18;p5"/>
          <p:cNvSpPr txBox="1"/>
          <p:nvPr/>
        </p:nvSpPr>
        <p:spPr>
          <a:xfrm>
            <a:off x="943787" y="6340484"/>
            <a:ext cx="497251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1"/>
                </a:solidFill>
                <a:latin typeface="IBM Plex Mono"/>
                <a:ea typeface="IBM Plex Mono"/>
                <a:cs typeface="IBM Plex Mono"/>
                <a:sym typeface="IBM Plex Mono"/>
              </a:rPr>
              <a:t>TIME VARIANCE AUTHORITY PRESENTATION COMMISSION</a:t>
            </a:r>
            <a:endParaRPr b="0" i="0" sz="1200" u="none" cap="none" strike="noStrike">
              <a:solidFill>
                <a:schemeClr val="accen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" name="Google Shape;19;p5"/>
          <p:cNvSpPr txBox="1"/>
          <p:nvPr/>
        </p:nvSpPr>
        <p:spPr>
          <a:xfrm>
            <a:off x="414790" y="6340484"/>
            <a:ext cx="317395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‹#›</a:t>
            </a:fld>
            <a:endParaRPr b="0" i="0" sz="1200" u="none" cap="none" strike="noStrike">
              <a:solidFill>
                <a:schemeClr val="accent1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pic>
        <p:nvPicPr>
          <p:cNvPr id="20" name="Google Shape;2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185" y="5648154"/>
            <a:ext cx="288000" cy="29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185" y="5107379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185" y="4566604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4185" y="4025829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4185" y="3481878"/>
            <a:ext cx="288000" cy="28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506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98834" y="184546"/>
            <a:ext cx="11835172" cy="65049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>
            <a:off x="11614547" y="4435562"/>
            <a:ext cx="368468" cy="222240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9" name="Google Shape;29;p7"/>
          <p:cNvCxnSpPr/>
          <p:nvPr/>
        </p:nvCxnSpPr>
        <p:spPr>
          <a:xfrm>
            <a:off x="205920" y="4435563"/>
            <a:ext cx="11785488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7"/>
          <p:cNvSpPr/>
          <p:nvPr/>
        </p:nvSpPr>
        <p:spPr>
          <a:xfrm>
            <a:off x="205920" y="3990345"/>
            <a:ext cx="11785488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31" name="Google Shape;31;p7"/>
          <p:cNvCxnSpPr/>
          <p:nvPr/>
        </p:nvCxnSpPr>
        <p:spPr>
          <a:xfrm>
            <a:off x="205920" y="3905128"/>
            <a:ext cx="11785488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" name="Google Shape;32;p7"/>
          <p:cNvCxnSpPr/>
          <p:nvPr/>
        </p:nvCxnSpPr>
        <p:spPr>
          <a:xfrm>
            <a:off x="205920" y="1179963"/>
            <a:ext cx="11785488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" name="Google Shape;33;p7"/>
          <p:cNvSpPr/>
          <p:nvPr/>
        </p:nvSpPr>
        <p:spPr>
          <a:xfrm>
            <a:off x="205920" y="196858"/>
            <a:ext cx="11785488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9816" l="1" r="-2" t="54567"/>
          <a:stretch/>
        </p:blipFill>
        <p:spPr>
          <a:xfrm>
            <a:off x="11726222" y="4763278"/>
            <a:ext cx="160101" cy="159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973" y="356599"/>
            <a:ext cx="1281976" cy="54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21706" y="6411600"/>
            <a:ext cx="177149" cy="1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21706" y="4534435"/>
            <a:ext cx="177149" cy="1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>
            <a:off x="178415" y="168532"/>
            <a:ext cx="11835171" cy="6520936"/>
          </a:xfrm>
          <a:prstGeom prst="rect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5" Type="http://schemas.openxmlformats.org/officeDocument/2006/relationships/image" Target="../media/image64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Relationship Id="rId8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8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png"/><Relationship Id="rId4" Type="http://schemas.openxmlformats.org/officeDocument/2006/relationships/image" Target="../media/image8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veggietales.onrender.com/" TargetMode="External"/><Relationship Id="rId4" Type="http://schemas.openxmlformats.org/officeDocument/2006/relationships/image" Target="../media/image82.png"/><Relationship Id="rId5" Type="http://schemas.openxmlformats.org/officeDocument/2006/relationships/image" Target="../media/image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gif"/><Relationship Id="rId10" Type="http://schemas.openxmlformats.org/officeDocument/2006/relationships/image" Target="../media/image31.png"/><Relationship Id="rId13" Type="http://schemas.openxmlformats.org/officeDocument/2006/relationships/image" Target="../media/image29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gif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5" Type="http://schemas.openxmlformats.org/officeDocument/2006/relationships/hyperlink" Target="https://veggietales-cnn.onrender.com/v1/models/veggie_cnn_31x31" TargetMode="External"/><Relationship Id="rId6" Type="http://schemas.openxmlformats.org/officeDocument/2006/relationships/hyperlink" Target="https://veggietales-cnn.onrender.com/v1/models/veggie_cnn_128x128" TargetMode="External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/>
          <p:nvPr/>
        </p:nvSpPr>
        <p:spPr>
          <a:xfrm>
            <a:off x="11726148" y="561224"/>
            <a:ext cx="158390" cy="377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1709383" y="4776717"/>
            <a:ext cx="8686800" cy="784746"/>
          </a:xfrm>
          <a:prstGeom prst="rect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1763974" y="4834720"/>
            <a:ext cx="8573826" cy="665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3374247" y="3699700"/>
            <a:ext cx="544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TAN WEN TAO BRYAN</a:t>
            </a:r>
            <a:endParaRPr b="0" i="0" sz="2800" u="none" cap="none" strike="noStrike">
              <a:solidFill>
                <a:schemeClr val="accent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accent1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DAAA/FT/2B/01</a:t>
            </a:r>
            <a:endParaRPr b="0" i="0" sz="2800" u="none" cap="none" strike="noStrike">
              <a:solidFill>
                <a:schemeClr val="accent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63" name="Google Shape;63;p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3062400" y="688925"/>
            <a:ext cx="2068125" cy="14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>
            <a:off x="3062400" y="2106350"/>
            <a:ext cx="60672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b="0" i="0" lang="en-US" sz="4200" u="none" cap="none" strike="noStrike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DevOps CA</a:t>
            </a:r>
            <a:r>
              <a:rPr lang="en-US" sz="42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2</a:t>
            </a:r>
            <a:endParaRPr b="0" i="0" sz="42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 flipH="1">
            <a:off x="8433975" y="3343653"/>
            <a:ext cx="1962200" cy="14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8fac669de_1_118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3" name="Google Shape;183;g268fac669de_1_118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Prediction Page</a:t>
            </a:r>
            <a:endParaRPr b="0" i="0" sz="30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84" name="Google Shape;184;g268fac669de_1_118"/>
          <p:cNvPicPr preferRelativeResize="0"/>
          <p:nvPr/>
        </p:nvPicPr>
        <p:blipFill rotWithShape="1">
          <a:blip r:embed="rId3">
            <a:alphaModFix/>
          </a:blip>
          <a:srcRect b="23007" l="19000" r="17999" t="21939"/>
          <a:stretch/>
        </p:blipFill>
        <p:spPr>
          <a:xfrm>
            <a:off x="5855925" y="1004700"/>
            <a:ext cx="4290150" cy="207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68fac669de_1_118"/>
          <p:cNvPicPr preferRelativeResize="0"/>
          <p:nvPr/>
        </p:nvPicPr>
        <p:blipFill rotWithShape="1">
          <a:blip r:embed="rId4">
            <a:alphaModFix/>
          </a:blip>
          <a:srcRect b="5760" l="0" r="0" t="15113"/>
          <a:stretch/>
        </p:blipFill>
        <p:spPr>
          <a:xfrm>
            <a:off x="927350" y="1109300"/>
            <a:ext cx="4747151" cy="2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68fac669de_1_118"/>
          <p:cNvSpPr txBox="1"/>
          <p:nvPr/>
        </p:nvSpPr>
        <p:spPr>
          <a:xfrm>
            <a:off x="927350" y="3854350"/>
            <a:ext cx="4152300" cy="250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Users can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switch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models, each caters to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image size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models descriptions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shown once model has been selected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its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probability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will be flashed above the canvas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Images with (i.e. .png, .jpeg, .jpg)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extensions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are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accepted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can be displayed once file is uploaded,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does not accept non-images file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87" name="Google Shape;187;g268fac669de_1_118"/>
          <p:cNvPicPr preferRelativeResize="0"/>
          <p:nvPr/>
        </p:nvPicPr>
        <p:blipFill rotWithShape="1">
          <a:blip r:embed="rId5">
            <a:alphaModFix/>
          </a:blip>
          <a:srcRect b="48156" l="13435" r="31683" t="8862"/>
          <a:stretch/>
        </p:blipFill>
        <p:spPr>
          <a:xfrm>
            <a:off x="5166975" y="3084525"/>
            <a:ext cx="6262851" cy="34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68fac669de_1_118"/>
          <p:cNvSpPr txBox="1"/>
          <p:nvPr/>
        </p:nvSpPr>
        <p:spPr>
          <a:xfrm>
            <a:off x="8928250" y="1109300"/>
            <a:ext cx="13431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After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9" name="Google Shape;189;g268fac669de_1_118"/>
          <p:cNvSpPr txBox="1"/>
          <p:nvPr/>
        </p:nvSpPr>
        <p:spPr>
          <a:xfrm>
            <a:off x="927350" y="3015350"/>
            <a:ext cx="13431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Before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8fac669de_1_189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5" name="Google Shape;195;g268fac669de_1_189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Prediction Page</a:t>
            </a:r>
            <a:endParaRPr b="0" i="0" sz="30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96" name="Google Shape;196;g268fac669de_1_189"/>
          <p:cNvPicPr preferRelativeResize="0"/>
          <p:nvPr/>
        </p:nvPicPr>
        <p:blipFill rotWithShape="1">
          <a:blip r:embed="rId3">
            <a:alphaModFix/>
          </a:blip>
          <a:srcRect b="32245" l="13099" r="37693" t="16676"/>
          <a:stretch/>
        </p:blipFill>
        <p:spPr>
          <a:xfrm>
            <a:off x="328850" y="1109300"/>
            <a:ext cx="6435200" cy="53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68fac669de_1_189"/>
          <p:cNvPicPr preferRelativeResize="0"/>
          <p:nvPr/>
        </p:nvPicPr>
        <p:blipFill rotWithShape="1">
          <a:blip r:embed="rId4">
            <a:alphaModFix/>
          </a:blip>
          <a:srcRect b="37924" l="13507" r="24588" t="11102"/>
          <a:stretch/>
        </p:blipFill>
        <p:spPr>
          <a:xfrm>
            <a:off x="5026075" y="1109300"/>
            <a:ext cx="6858476" cy="376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68fac669de_1_189"/>
          <p:cNvPicPr preferRelativeResize="0"/>
          <p:nvPr/>
        </p:nvPicPr>
        <p:blipFill rotWithShape="1">
          <a:blip r:embed="rId5">
            <a:alphaModFix/>
          </a:blip>
          <a:srcRect b="50523" l="14912" r="60547" t="24259"/>
          <a:stretch/>
        </p:blipFill>
        <p:spPr>
          <a:xfrm>
            <a:off x="7592550" y="3842775"/>
            <a:ext cx="4133601" cy="257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68fac669de_1_189"/>
          <p:cNvSpPr txBox="1"/>
          <p:nvPr/>
        </p:nvSpPr>
        <p:spPr>
          <a:xfrm>
            <a:off x="3307300" y="3739750"/>
            <a:ext cx="1859700" cy="10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Predicts the test data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based on the models deployed and served in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Render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previously</a:t>
            </a:r>
            <a:endParaRPr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0" name="Google Shape;200;g268fac669de_1_189"/>
          <p:cNvSpPr txBox="1"/>
          <p:nvPr/>
        </p:nvSpPr>
        <p:spPr>
          <a:xfrm>
            <a:off x="6943125" y="1386975"/>
            <a:ext cx="2357400" cy="60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Using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regex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check for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certain keywords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search bar</a:t>
            </a:r>
            <a:endParaRPr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" name="Google Shape;201;g268fac669de_1_189"/>
          <p:cNvSpPr txBox="1"/>
          <p:nvPr/>
        </p:nvSpPr>
        <p:spPr>
          <a:xfrm>
            <a:off x="7737350" y="2688650"/>
            <a:ext cx="3692400" cy="48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 </a:t>
            </a:r>
            <a:r>
              <a:rPr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entries such that it matches </a:t>
            </a:r>
            <a:r>
              <a:rPr b="1"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filters </a:t>
            </a:r>
            <a:r>
              <a:rPr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</a:t>
            </a:r>
            <a:r>
              <a:rPr b="1"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and predictions</a:t>
            </a:r>
            <a:endParaRPr b="1" i="0" sz="12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2" name="Google Shape;202;g268fac669de_1_189"/>
          <p:cNvSpPr txBox="1"/>
          <p:nvPr/>
        </p:nvSpPr>
        <p:spPr>
          <a:xfrm>
            <a:off x="8460950" y="3265713"/>
            <a:ext cx="3423600" cy="48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Sort </a:t>
            </a:r>
            <a:r>
              <a:rPr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entries according to</a:t>
            </a:r>
            <a:r>
              <a:rPr b="1"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timestamp/probability</a:t>
            </a:r>
            <a:r>
              <a:rPr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 </a:t>
            </a:r>
            <a:r>
              <a:rPr b="1" lang="en-US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ascending/descending order</a:t>
            </a:r>
            <a:endParaRPr b="1" i="0" sz="12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8fac669de_1_16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8" name="Google Shape;208;g268fac669de_1_160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History </a:t>
            </a:r>
            <a:r>
              <a:rPr lang="en-US" sz="3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Page</a:t>
            </a:r>
            <a:endParaRPr b="0" i="0" sz="30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09" name="Google Shape;209;g268fac669de_1_160"/>
          <p:cNvPicPr preferRelativeResize="0"/>
          <p:nvPr/>
        </p:nvPicPr>
        <p:blipFill rotWithShape="1">
          <a:blip r:embed="rId3">
            <a:alphaModFix/>
          </a:blip>
          <a:srcRect b="7700" l="0" r="1536" t="15829"/>
          <a:stretch/>
        </p:blipFill>
        <p:spPr>
          <a:xfrm>
            <a:off x="419813" y="1226675"/>
            <a:ext cx="6046725" cy="32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68fac669de_1_160"/>
          <p:cNvSpPr txBox="1"/>
          <p:nvPr/>
        </p:nvSpPr>
        <p:spPr>
          <a:xfrm>
            <a:off x="1083913" y="4673725"/>
            <a:ext cx="5288700" cy="9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Users can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search and filter records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as listed before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Images are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displayed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each record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Users can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remove entry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when needed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11" name="Google Shape;211;g268fac669de_1_160"/>
          <p:cNvPicPr preferRelativeResize="0"/>
          <p:nvPr/>
        </p:nvPicPr>
        <p:blipFill rotWithShape="1">
          <a:blip r:embed="rId4">
            <a:alphaModFix/>
          </a:blip>
          <a:srcRect b="42505" l="21781" r="21933" t="26409"/>
          <a:stretch/>
        </p:blipFill>
        <p:spPr>
          <a:xfrm>
            <a:off x="6937700" y="1602200"/>
            <a:ext cx="4946852" cy="13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68fac669de_1_160"/>
          <p:cNvPicPr preferRelativeResize="0"/>
          <p:nvPr/>
        </p:nvPicPr>
        <p:blipFill rotWithShape="1">
          <a:blip r:embed="rId5">
            <a:alphaModFix/>
          </a:blip>
          <a:srcRect b="32147" l="22162" r="21815" t="30402"/>
          <a:stretch/>
        </p:blipFill>
        <p:spPr>
          <a:xfrm>
            <a:off x="6813400" y="3548625"/>
            <a:ext cx="5071150" cy="211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68fac669de_1_160"/>
          <p:cNvSpPr txBox="1"/>
          <p:nvPr/>
        </p:nvSpPr>
        <p:spPr>
          <a:xfrm>
            <a:off x="6466550" y="1333525"/>
            <a:ext cx="2345100" cy="6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Filter phrases that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contains ‘Bro’ in search bar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4" name="Google Shape;214;g268fac669de_1_160"/>
          <p:cNvSpPr txBox="1"/>
          <p:nvPr/>
        </p:nvSpPr>
        <p:spPr>
          <a:xfrm>
            <a:off x="6744200" y="3036025"/>
            <a:ext cx="3699300" cy="6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Filter records predicted by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Veggie CNN (128x128)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Bottle Gourd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checkboxes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8fac669de_1_208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0" name="Google Shape;220;g268fac669de_1_208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Registration (Flask-Login)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21" name="Google Shape;221;g268fac669de_1_208"/>
          <p:cNvPicPr preferRelativeResize="0"/>
          <p:nvPr/>
        </p:nvPicPr>
        <p:blipFill rotWithShape="1">
          <a:blip r:embed="rId3">
            <a:alphaModFix/>
          </a:blip>
          <a:srcRect b="43818" l="13626" r="19349" t="30219"/>
          <a:stretch/>
        </p:blipFill>
        <p:spPr>
          <a:xfrm>
            <a:off x="419825" y="1004700"/>
            <a:ext cx="9128827" cy="221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68fac669de_1_208"/>
          <p:cNvPicPr preferRelativeResize="0"/>
          <p:nvPr/>
        </p:nvPicPr>
        <p:blipFill rotWithShape="1">
          <a:blip r:embed="rId4">
            <a:alphaModFix/>
          </a:blip>
          <a:srcRect b="42532" l="13231" r="49103" t="31021"/>
          <a:stretch/>
        </p:blipFill>
        <p:spPr>
          <a:xfrm>
            <a:off x="6024700" y="2270350"/>
            <a:ext cx="5859850" cy="302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68fac669de_1_208"/>
          <p:cNvSpPr txBox="1"/>
          <p:nvPr/>
        </p:nvSpPr>
        <p:spPr>
          <a:xfrm>
            <a:off x="9727025" y="2348650"/>
            <a:ext cx="1702800" cy="5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Rejects access if user is authenticated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4" name="Google Shape;224;g268fac669de_1_208"/>
          <p:cNvSpPr txBox="1"/>
          <p:nvPr/>
        </p:nvSpPr>
        <p:spPr>
          <a:xfrm>
            <a:off x="9727025" y="3330900"/>
            <a:ext cx="1890900" cy="5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Encode password by hashing it upon submit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g268fac669de_1_208"/>
          <p:cNvSpPr txBox="1"/>
          <p:nvPr/>
        </p:nvSpPr>
        <p:spPr>
          <a:xfrm>
            <a:off x="10301100" y="4767200"/>
            <a:ext cx="1583400" cy="59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Render form by connecting to server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6" name="Google Shape;226;g268fac669de_1_208"/>
          <p:cNvSpPr txBox="1"/>
          <p:nvPr/>
        </p:nvSpPr>
        <p:spPr>
          <a:xfrm>
            <a:off x="1078775" y="3330900"/>
            <a:ext cx="4273500" cy="28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Form Validation (Registration):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Required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Length (Min &amp; Max No.of Characters)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Regex (Patterns)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○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Username allowed letters, numbers, underscores and periods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○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Email must have content in front and behind @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○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Password must have at least one uppercase letter, one lowercase letter, 1 special character &amp; 1 number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Confirmation Password to match Password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Validation methods to check for existing data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8fac669de_1_219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2" name="Google Shape;232;g268fac669de_1_219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Login (Flask-Login)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33" name="Google Shape;233;g268fac669de_1_219"/>
          <p:cNvPicPr preferRelativeResize="0"/>
          <p:nvPr/>
        </p:nvPicPr>
        <p:blipFill rotWithShape="1">
          <a:blip r:embed="rId3">
            <a:alphaModFix/>
          </a:blip>
          <a:srcRect b="32823" l="15917" r="43957" t="43770"/>
          <a:stretch/>
        </p:blipFill>
        <p:spPr>
          <a:xfrm>
            <a:off x="6882434" y="1109300"/>
            <a:ext cx="4843715" cy="17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68fac669de_1_219"/>
          <p:cNvPicPr preferRelativeResize="0"/>
          <p:nvPr/>
        </p:nvPicPr>
        <p:blipFill rotWithShape="1">
          <a:blip r:embed="rId4">
            <a:alphaModFix/>
          </a:blip>
          <a:srcRect b="63997" l="15853" r="65683" t="29223"/>
          <a:stretch/>
        </p:blipFill>
        <p:spPr>
          <a:xfrm>
            <a:off x="8314625" y="3992600"/>
            <a:ext cx="3569925" cy="705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68fac669de_1_219"/>
          <p:cNvSpPr txBox="1"/>
          <p:nvPr/>
        </p:nvSpPr>
        <p:spPr>
          <a:xfrm>
            <a:off x="8830850" y="1109300"/>
            <a:ext cx="2111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requires login to access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36" name="Google Shape;236;g268fac669de_1_219"/>
          <p:cNvPicPr preferRelativeResize="0"/>
          <p:nvPr/>
        </p:nvPicPr>
        <p:blipFill rotWithShape="1">
          <a:blip r:embed="rId5">
            <a:alphaModFix/>
          </a:blip>
          <a:srcRect b="57639" l="16011" r="49877" t="33172"/>
          <a:stretch/>
        </p:blipFill>
        <p:spPr>
          <a:xfrm>
            <a:off x="6882425" y="2979825"/>
            <a:ext cx="4843725" cy="7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68fac669de_1_219"/>
          <p:cNvPicPr preferRelativeResize="0"/>
          <p:nvPr/>
        </p:nvPicPr>
        <p:blipFill rotWithShape="1">
          <a:blip r:embed="rId6">
            <a:alphaModFix/>
          </a:blip>
          <a:srcRect b="31663" l="16013" r="50422" t="34820"/>
          <a:stretch/>
        </p:blipFill>
        <p:spPr>
          <a:xfrm>
            <a:off x="2489050" y="1109300"/>
            <a:ext cx="4315075" cy="269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68fac669de_1_219"/>
          <p:cNvSpPr txBox="1"/>
          <p:nvPr/>
        </p:nvSpPr>
        <p:spPr>
          <a:xfrm>
            <a:off x="9406000" y="3502975"/>
            <a:ext cx="2111400" cy="56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allows local storage to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remember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" name="Google Shape;239;g268fac669de_1_219"/>
          <p:cNvSpPr/>
          <p:nvPr/>
        </p:nvSpPr>
        <p:spPr>
          <a:xfrm rot="2702350">
            <a:off x="9048482" y="3574369"/>
            <a:ext cx="310349" cy="26219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0" name="Google Shape;240;g268fac669de_1_219"/>
          <p:cNvSpPr txBox="1"/>
          <p:nvPr/>
        </p:nvSpPr>
        <p:spPr>
          <a:xfrm>
            <a:off x="4838175" y="3306700"/>
            <a:ext cx="15123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logout user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1" name="Google Shape;241;g268fac669de_1_219"/>
          <p:cNvSpPr txBox="1"/>
          <p:nvPr/>
        </p:nvSpPr>
        <p:spPr>
          <a:xfrm>
            <a:off x="492550" y="1486988"/>
            <a:ext cx="1918200" cy="56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checks if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exist in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2" name="Google Shape;242;g268fac669de_1_219"/>
          <p:cNvSpPr txBox="1"/>
          <p:nvPr/>
        </p:nvSpPr>
        <p:spPr>
          <a:xfrm>
            <a:off x="570850" y="2171900"/>
            <a:ext cx="19182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checks if password stored matches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password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form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3" name="Google Shape;243;g268fac669de_1_219"/>
          <p:cNvSpPr/>
          <p:nvPr/>
        </p:nvSpPr>
        <p:spPr>
          <a:xfrm rot="-10343223">
            <a:off x="2458004" y="1861288"/>
            <a:ext cx="310235" cy="26208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4" name="Google Shape;244;g268fac669de_1_219"/>
          <p:cNvSpPr/>
          <p:nvPr/>
        </p:nvSpPr>
        <p:spPr>
          <a:xfrm rot="10195954">
            <a:off x="2494212" y="2325009"/>
            <a:ext cx="485678" cy="26175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45" name="Google Shape;245;g268fac669de_1_219"/>
          <p:cNvPicPr preferRelativeResize="0"/>
          <p:nvPr/>
        </p:nvPicPr>
        <p:blipFill rotWithShape="1">
          <a:blip r:embed="rId7">
            <a:alphaModFix/>
          </a:blip>
          <a:srcRect b="63272" l="16051" r="65952" t="8291"/>
          <a:stretch/>
        </p:blipFill>
        <p:spPr>
          <a:xfrm>
            <a:off x="5580100" y="3992600"/>
            <a:ext cx="2593152" cy="25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68fac669de_1_219"/>
          <p:cNvSpPr txBox="1"/>
          <p:nvPr/>
        </p:nvSpPr>
        <p:spPr>
          <a:xfrm>
            <a:off x="8509325" y="4992600"/>
            <a:ext cx="2111400" cy="56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Instantiating Bcrypt and LoginManager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47" name="Google Shape;247;g268fac669de_1_219"/>
          <p:cNvPicPr preferRelativeResize="0"/>
          <p:nvPr/>
        </p:nvPicPr>
        <p:blipFill rotWithShape="1">
          <a:blip r:embed="rId8">
            <a:alphaModFix/>
          </a:blip>
          <a:srcRect b="65250" l="15748" r="46620" t="10418"/>
          <a:stretch/>
        </p:blipFill>
        <p:spPr>
          <a:xfrm>
            <a:off x="735900" y="3907975"/>
            <a:ext cx="4702828" cy="241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68fac669de_1_219"/>
          <p:cNvSpPr txBox="1"/>
          <p:nvPr/>
        </p:nvSpPr>
        <p:spPr>
          <a:xfrm>
            <a:off x="3327325" y="5757825"/>
            <a:ext cx="21114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Toggle password between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 and hashed password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ease of readability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8fac669de_1_24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54" name="Google Shape;254;g268fac669de_1_240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Password-Recovery (Flask-Mail)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55" name="Google Shape;255;g268fac669de_1_240"/>
          <p:cNvPicPr preferRelativeResize="0"/>
          <p:nvPr/>
        </p:nvPicPr>
        <p:blipFill rotWithShape="1">
          <a:blip r:embed="rId3">
            <a:alphaModFix/>
          </a:blip>
          <a:srcRect b="52282" l="16096" r="56565" t="36147"/>
          <a:stretch/>
        </p:blipFill>
        <p:spPr>
          <a:xfrm>
            <a:off x="1158088" y="1205651"/>
            <a:ext cx="4617098" cy="122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68fac669de_1_240"/>
          <p:cNvPicPr preferRelativeResize="0"/>
          <p:nvPr/>
        </p:nvPicPr>
        <p:blipFill rotWithShape="1">
          <a:blip r:embed="rId4">
            <a:alphaModFix/>
          </a:blip>
          <a:srcRect b="33367" l="16129" r="49377" t="24294"/>
          <a:stretch/>
        </p:blipFill>
        <p:spPr>
          <a:xfrm>
            <a:off x="1158100" y="2533925"/>
            <a:ext cx="4857800" cy="39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68fac669de_1_240"/>
          <p:cNvSpPr txBox="1"/>
          <p:nvPr/>
        </p:nvSpPr>
        <p:spPr>
          <a:xfrm>
            <a:off x="6074563" y="1250488"/>
            <a:ext cx="4617000" cy="11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Uses SMTP to secure a port 465 between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Flask and Gmail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Enable 2FA to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generate a password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such that Flask can access my gmail to send the link to the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user’s email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with a link they can use for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password recovery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secure password update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8" name="Google Shape;258;g268fac669de_1_240"/>
          <p:cNvSpPr txBox="1"/>
          <p:nvPr/>
        </p:nvSpPr>
        <p:spPr>
          <a:xfrm>
            <a:off x="6074575" y="3327015"/>
            <a:ext cx="4617000" cy="86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Password Request Form: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Verifies user by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validating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user’s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email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keyed in matches the one stored in the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database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9" name="Google Shape;259;g268fac669de_1_240"/>
          <p:cNvSpPr txBox="1"/>
          <p:nvPr/>
        </p:nvSpPr>
        <p:spPr>
          <a:xfrm>
            <a:off x="6074575" y="4436512"/>
            <a:ext cx="4617000" cy="122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Password Reset Form: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Creates more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secure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password resets with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JWT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tokens, user can’t forge tokens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Verifies token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by checking if it matches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Hash password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that user key in and commit to database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8fac669de_1_25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65" name="Google Shape;265;g268fac669de_1_250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Password-Recovery (Flask-Mail)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66" name="Google Shape;266;g268fac669de_1_250"/>
          <p:cNvPicPr preferRelativeResize="0"/>
          <p:nvPr/>
        </p:nvPicPr>
        <p:blipFill rotWithShape="1">
          <a:blip r:embed="rId3">
            <a:alphaModFix/>
          </a:blip>
          <a:srcRect b="28577" l="17153" r="42457" t="48846"/>
          <a:stretch/>
        </p:blipFill>
        <p:spPr>
          <a:xfrm>
            <a:off x="419825" y="1109300"/>
            <a:ext cx="5071324" cy="17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68fac669de_1_250"/>
          <p:cNvPicPr preferRelativeResize="0"/>
          <p:nvPr/>
        </p:nvPicPr>
        <p:blipFill rotWithShape="1">
          <a:blip r:embed="rId4">
            <a:alphaModFix/>
          </a:blip>
          <a:srcRect b="32074" l="15559" r="3651" t="51866"/>
          <a:stretch/>
        </p:blipFill>
        <p:spPr>
          <a:xfrm>
            <a:off x="418425" y="4869450"/>
            <a:ext cx="11355151" cy="151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68fac669de_1_250"/>
          <p:cNvPicPr preferRelativeResize="0"/>
          <p:nvPr/>
        </p:nvPicPr>
        <p:blipFill rotWithShape="1">
          <a:blip r:embed="rId5">
            <a:alphaModFix/>
          </a:blip>
          <a:srcRect b="37119" l="16197" r="39656" t="40197"/>
          <a:stretch/>
        </p:blipFill>
        <p:spPr>
          <a:xfrm>
            <a:off x="5571150" y="1109300"/>
            <a:ext cx="5858673" cy="17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68fac669de_1_250"/>
          <p:cNvSpPr txBox="1"/>
          <p:nvPr/>
        </p:nvSpPr>
        <p:spPr>
          <a:xfrm>
            <a:off x="452288" y="2989313"/>
            <a:ext cx="5006400" cy="177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Top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1) Encode the token. 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Stored on the client-side, and it is used to authenticate all requests until it expires.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Once the token expires, the user has to generate another one, and the cycle continues.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2) Decode the token to verify token and return the userid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0" name="Google Shape;270;g268fac669de_1_250"/>
          <p:cNvSpPr txBox="1"/>
          <p:nvPr/>
        </p:nvSpPr>
        <p:spPr>
          <a:xfrm>
            <a:off x="5709075" y="3116050"/>
            <a:ext cx="5006400" cy="8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Top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1) Sends message to recipient from user with the token for the user to use to update his/her password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1" name="Google Shape;271;g268fac669de_1_250"/>
          <p:cNvSpPr txBox="1"/>
          <p:nvPr/>
        </p:nvSpPr>
        <p:spPr>
          <a:xfrm>
            <a:off x="9614750" y="4995275"/>
            <a:ext cx="2111400" cy="56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Password Request Form &amp; Password Reset Form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2" name="Google Shape;272;g268fac669de_1_250"/>
          <p:cNvSpPr txBox="1"/>
          <p:nvPr/>
        </p:nvSpPr>
        <p:spPr>
          <a:xfrm>
            <a:off x="5709075" y="4056125"/>
            <a:ext cx="50064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Bottom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1) Same sort of validation for email and password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1b16a2b84_0_76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78" name="Google Shape;278;g2a1b16a2b84_0_76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Automated Testing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79" name="Google Shape;279;g2a1b16a2b84_0_76"/>
          <p:cNvPicPr preferRelativeResize="0"/>
          <p:nvPr/>
        </p:nvPicPr>
        <p:blipFill rotWithShape="1">
          <a:blip r:embed="rId3">
            <a:alphaModFix/>
          </a:blip>
          <a:srcRect b="15205" l="45861" r="33467" t="78198"/>
          <a:stretch/>
        </p:blipFill>
        <p:spPr>
          <a:xfrm>
            <a:off x="748650" y="1102500"/>
            <a:ext cx="3259674" cy="5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a1b16a2b84_0_76"/>
          <p:cNvPicPr preferRelativeResize="0"/>
          <p:nvPr/>
        </p:nvPicPr>
        <p:blipFill rotWithShape="1">
          <a:blip r:embed="rId4">
            <a:alphaModFix/>
          </a:blip>
          <a:srcRect b="36446" l="13444" r="50846" t="10640"/>
          <a:stretch/>
        </p:blipFill>
        <p:spPr>
          <a:xfrm>
            <a:off x="310225" y="1730025"/>
            <a:ext cx="4683075" cy="47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a1b16a2b84_0_76"/>
          <p:cNvSpPr txBox="1"/>
          <p:nvPr/>
        </p:nvSpPr>
        <p:spPr>
          <a:xfrm>
            <a:off x="4993300" y="1004700"/>
            <a:ext cx="6784500" cy="174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Create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RESTFUL APIs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testing to demonstrate the features and APIs are working with the use of PyTest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 Application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login, registration, predict, add_entry, remove_entry, get_entries, email_verification, filter_entries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Deployment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 ensure prediction works for local deployment and remote deployment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82" name="Google Shape;282;g2a1b16a2b84_0_76"/>
          <p:cNvPicPr preferRelativeResize="0"/>
          <p:nvPr/>
        </p:nvPicPr>
        <p:blipFill rotWithShape="1">
          <a:blip r:embed="rId5">
            <a:alphaModFix/>
          </a:blip>
          <a:srcRect b="30558" l="13847" r="53880" t="19179"/>
          <a:stretch/>
        </p:blipFill>
        <p:spPr>
          <a:xfrm>
            <a:off x="7353125" y="2360275"/>
            <a:ext cx="4424673" cy="430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a1b16a2b84_0_76"/>
          <p:cNvSpPr txBox="1"/>
          <p:nvPr/>
        </p:nvSpPr>
        <p:spPr>
          <a:xfrm>
            <a:off x="5595525" y="5607525"/>
            <a:ext cx="1848600" cy="9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Filter Entries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(Filter Predictions &amp; Models)</a:t>
            </a:r>
            <a:endParaRPr b="0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4" name="Google Shape;284;g2a1b16a2b84_0_76"/>
          <p:cNvSpPr txBox="1"/>
          <p:nvPr/>
        </p:nvSpPr>
        <p:spPr>
          <a:xfrm>
            <a:off x="5000525" y="3098225"/>
            <a:ext cx="18486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Filter Entries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(Case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Scenario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5" name="Google Shape;285;g2a1b16a2b84_0_76"/>
          <p:cNvSpPr txBox="1"/>
          <p:nvPr/>
        </p:nvSpPr>
        <p:spPr>
          <a:xfrm>
            <a:off x="5026350" y="4150750"/>
            <a:ext cx="2139300" cy="9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Return records that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filters certain predictions and models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8fac669de_1_56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91" name="Google Shape;291;g268fac669de_1_56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Consistency</a:t>
            </a: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Testing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92" name="Google Shape;292;g268fac669de_1_56"/>
          <p:cNvPicPr preferRelativeResize="0"/>
          <p:nvPr/>
        </p:nvPicPr>
        <p:blipFill rotWithShape="1">
          <a:blip r:embed="rId3">
            <a:alphaModFix/>
          </a:blip>
          <a:srcRect b="37606" l="13452" r="54975" t="16677"/>
          <a:stretch/>
        </p:blipFill>
        <p:spPr>
          <a:xfrm>
            <a:off x="419825" y="1291752"/>
            <a:ext cx="4167823" cy="481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68fac669de_1_56"/>
          <p:cNvSpPr txBox="1"/>
          <p:nvPr/>
        </p:nvSpPr>
        <p:spPr>
          <a:xfrm>
            <a:off x="2582500" y="2926025"/>
            <a:ext cx="18486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 API + GET API</a:t>
            </a:r>
            <a:endParaRPr b="1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94" name="Google Shape;294;g268fac669de_1_56"/>
          <p:cNvPicPr preferRelativeResize="0"/>
          <p:nvPr/>
        </p:nvPicPr>
        <p:blipFill rotWithShape="1">
          <a:blip r:embed="rId4">
            <a:alphaModFix/>
          </a:blip>
          <a:srcRect b="47345" l="13572" r="49963" t="13186"/>
          <a:stretch/>
        </p:blipFill>
        <p:spPr>
          <a:xfrm>
            <a:off x="4697275" y="1109300"/>
            <a:ext cx="6075100" cy="3684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268fac669de_1_56"/>
          <p:cNvSpPr txBox="1"/>
          <p:nvPr/>
        </p:nvSpPr>
        <p:spPr>
          <a:xfrm>
            <a:off x="8215025" y="1109300"/>
            <a:ext cx="1848600" cy="111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 if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predictions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probabilities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of both model are consistent</a:t>
            </a:r>
            <a:endParaRPr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6" name="Google Shape;296;g268fac669de_1_56"/>
          <p:cNvSpPr txBox="1"/>
          <p:nvPr/>
        </p:nvSpPr>
        <p:spPr>
          <a:xfrm>
            <a:off x="4697275" y="4885150"/>
            <a:ext cx="7029000" cy="1221300"/>
          </a:xfrm>
          <a:prstGeom prst="rect">
            <a:avLst/>
          </a:prstGeom>
          <a:solidFill>
            <a:srgbClr val="F886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Check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consistency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of application behaviour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is grouped into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 arrays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looped into the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model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to predict and check if all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predictions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into the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3 arrays are equal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Make use of /api/predict API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8fac669de_1_75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02" name="Google Shape;302;g268fac669de_1_75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Expected Failure </a:t>
            </a: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Testing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03" name="Google Shape;303;g268fac669de_1_75"/>
          <p:cNvPicPr preferRelativeResize="0"/>
          <p:nvPr/>
        </p:nvPicPr>
        <p:blipFill rotWithShape="1">
          <a:blip r:embed="rId3">
            <a:alphaModFix/>
          </a:blip>
          <a:srcRect b="28862" l="15743" r="48628" t="55900"/>
          <a:stretch/>
        </p:blipFill>
        <p:spPr>
          <a:xfrm>
            <a:off x="5433150" y="1691850"/>
            <a:ext cx="6074952" cy="2108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68fac669de_1_75"/>
          <p:cNvSpPr txBox="1"/>
          <p:nvPr/>
        </p:nvSpPr>
        <p:spPr>
          <a:xfrm>
            <a:off x="5502425" y="4237500"/>
            <a:ext cx="5936400" cy="1164300"/>
          </a:xfrm>
          <a:prstGeom prst="rect">
            <a:avLst/>
          </a:prstGeom>
          <a:solidFill>
            <a:srgbClr val="F886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Verifies if application handles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error or failures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appropriately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Same function used as the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expected failure testing,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register_user_API()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Expects failures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as the result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05" name="Google Shape;305;g268fac669de_1_75"/>
          <p:cNvPicPr preferRelativeResize="0"/>
          <p:nvPr/>
        </p:nvPicPr>
        <p:blipFill rotWithShape="1">
          <a:blip r:embed="rId4">
            <a:alphaModFix/>
          </a:blip>
          <a:srcRect b="34765" l="13285" r="54715" t="8345"/>
          <a:stretch/>
        </p:blipFill>
        <p:spPr>
          <a:xfrm>
            <a:off x="344475" y="1109311"/>
            <a:ext cx="4898627" cy="544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/>
          <p:nvPr/>
        </p:nvSpPr>
        <p:spPr>
          <a:xfrm>
            <a:off x="11722736" y="5259126"/>
            <a:ext cx="158390" cy="1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2620639" y="277464"/>
            <a:ext cx="7253909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42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Issues &amp; Labels</a:t>
            </a:r>
            <a:endParaRPr b="0" i="0" sz="42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 b="7422" l="15426" r="0" t="15093"/>
          <a:stretch/>
        </p:blipFill>
        <p:spPr>
          <a:xfrm>
            <a:off x="219200" y="1096025"/>
            <a:ext cx="11774474" cy="5542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3"/>
          <p:cNvGrpSpPr/>
          <p:nvPr/>
        </p:nvGrpSpPr>
        <p:grpSpPr>
          <a:xfrm>
            <a:off x="1315219" y="1975906"/>
            <a:ext cx="5190642" cy="2032253"/>
            <a:chOff x="297500" y="2054300"/>
            <a:chExt cx="5589750" cy="2332974"/>
          </a:xfrm>
        </p:grpSpPr>
        <p:pic>
          <p:nvPicPr>
            <p:cNvPr id="74" name="Google Shape;74;p3"/>
            <p:cNvPicPr preferRelativeResize="0"/>
            <p:nvPr/>
          </p:nvPicPr>
          <p:blipFill rotWithShape="1">
            <a:blip r:embed="rId4">
              <a:alphaModFix/>
            </a:blip>
            <a:srcRect b="24884" l="18327" r="41628" t="51371"/>
            <a:stretch/>
          </p:blipFill>
          <p:spPr>
            <a:xfrm>
              <a:off x="297500" y="2054300"/>
              <a:ext cx="5589750" cy="1750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3"/>
            <p:cNvPicPr preferRelativeResize="0"/>
            <p:nvPr/>
          </p:nvPicPr>
          <p:blipFill rotWithShape="1">
            <a:blip r:embed="rId5">
              <a:alphaModFix/>
            </a:blip>
            <a:srcRect b="65235" l="18738" r="30888" t="26773"/>
            <a:stretch/>
          </p:blipFill>
          <p:spPr>
            <a:xfrm>
              <a:off x="297500" y="3804800"/>
              <a:ext cx="5589750" cy="582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" name="Google Shape;76;p3"/>
          <p:cNvPicPr preferRelativeResize="0"/>
          <p:nvPr/>
        </p:nvPicPr>
        <p:blipFill rotWithShape="1">
          <a:blip r:embed="rId6">
            <a:alphaModFix/>
          </a:blip>
          <a:srcRect b="38740" l="29766" r="44120" t="20896"/>
          <a:stretch/>
        </p:blipFill>
        <p:spPr>
          <a:xfrm>
            <a:off x="6505975" y="1975925"/>
            <a:ext cx="5073024" cy="445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6">
            <a:alphaModFix/>
          </a:blip>
          <a:srcRect b="13810" l="29766" r="44120" t="60633"/>
          <a:stretch/>
        </p:blipFill>
        <p:spPr>
          <a:xfrm>
            <a:off x="1526875" y="4008200"/>
            <a:ext cx="4979098" cy="25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4580350" y="2206863"/>
            <a:ext cx="1761000" cy="4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Server Repo</a:t>
            </a:r>
            <a:endParaRPr b="1" i="0" sz="17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9555275" y="3455288"/>
            <a:ext cx="1761000" cy="4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 App</a:t>
            </a:r>
            <a:r>
              <a:rPr b="1" lang="en-US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Repo</a:t>
            </a:r>
            <a:endParaRPr b="1" i="0" sz="17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4650300" y="4359263"/>
            <a:ext cx="1761000" cy="4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 App Repo</a:t>
            </a:r>
            <a:endParaRPr b="1" i="0" sz="17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8fac669de_1_89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11" name="Google Shape;311;g268fac669de_1_89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Validity</a:t>
            </a: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Testing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12" name="Google Shape;312;g268fac669de_1_89"/>
          <p:cNvPicPr preferRelativeResize="0"/>
          <p:nvPr/>
        </p:nvPicPr>
        <p:blipFill rotWithShape="1">
          <a:blip r:embed="rId3">
            <a:alphaModFix/>
          </a:blip>
          <a:srcRect b="42057" l="13263" r="46177" t="17685"/>
          <a:stretch/>
        </p:blipFill>
        <p:spPr>
          <a:xfrm>
            <a:off x="501000" y="1109300"/>
            <a:ext cx="5636751" cy="49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68fac669de_1_89"/>
          <p:cNvPicPr preferRelativeResize="0"/>
          <p:nvPr/>
        </p:nvPicPr>
        <p:blipFill rotWithShape="1">
          <a:blip r:embed="rId4">
            <a:alphaModFix/>
          </a:blip>
          <a:srcRect b="45789" l="13097" r="53919" t="26272"/>
          <a:stretch/>
        </p:blipFill>
        <p:spPr>
          <a:xfrm>
            <a:off x="5401650" y="1004700"/>
            <a:ext cx="5793326" cy="27111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68fac669de_1_89"/>
          <p:cNvSpPr txBox="1"/>
          <p:nvPr/>
        </p:nvSpPr>
        <p:spPr>
          <a:xfrm>
            <a:off x="6137750" y="3820450"/>
            <a:ext cx="5434200" cy="1926000"/>
          </a:xfrm>
          <a:prstGeom prst="rect">
            <a:avLst/>
          </a:prstGeom>
          <a:solidFill>
            <a:srgbClr val="F8861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Ensures that input data is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 meet the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expected criteria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at the end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Validate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data beforehand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Make use of /api/get_entries to ensure that the entries previously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added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by users of the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particular email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matches the results to show that the records are being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fetched successfully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8fac669de_1_283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20" name="Google Shape;320;g268fac669de_1_283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2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Web App Deployment</a:t>
            </a:r>
            <a:endParaRPr b="0" i="0" sz="32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321" name="Google Shape;321;g268fac669de_1_283"/>
          <p:cNvSpPr txBox="1"/>
          <p:nvPr/>
        </p:nvSpPr>
        <p:spPr>
          <a:xfrm>
            <a:off x="722550" y="1075000"/>
            <a:ext cx="3693000" cy="12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Deploy web app on render with the containerized application and dependencies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-US" sz="16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https://veggietales.onrender.com/</a:t>
            </a:r>
            <a:r>
              <a:rPr lang="en-US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22" name="Google Shape;322;g268fac669de_1_283"/>
          <p:cNvPicPr preferRelativeResize="0"/>
          <p:nvPr/>
        </p:nvPicPr>
        <p:blipFill rotWithShape="1">
          <a:blip r:embed="rId4">
            <a:alphaModFix/>
          </a:blip>
          <a:srcRect b="67215" l="13111" r="67689" t="7550"/>
          <a:stretch/>
        </p:blipFill>
        <p:spPr>
          <a:xfrm>
            <a:off x="419825" y="2536525"/>
            <a:ext cx="4555551" cy="37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68fac669de_1_283"/>
          <p:cNvPicPr preferRelativeResize="0"/>
          <p:nvPr/>
        </p:nvPicPr>
        <p:blipFill rotWithShape="1">
          <a:blip r:embed="rId5">
            <a:alphaModFix/>
          </a:blip>
          <a:srcRect b="5976" l="0" r="0" t="11022"/>
          <a:stretch/>
        </p:blipFill>
        <p:spPr>
          <a:xfrm>
            <a:off x="4518000" y="1855437"/>
            <a:ext cx="6911826" cy="358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268fac669de_1_100"/>
          <p:cNvPicPr preferRelativeResize="0"/>
          <p:nvPr/>
        </p:nvPicPr>
        <p:blipFill rotWithShape="1">
          <a:blip r:embed="rId3">
            <a:alphaModFix/>
          </a:blip>
          <a:srcRect b="12646" l="33642" r="39919" t="18211"/>
          <a:stretch/>
        </p:blipFill>
        <p:spPr>
          <a:xfrm>
            <a:off x="2939825" y="1109300"/>
            <a:ext cx="3324109" cy="5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68fac669de_1_10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30" name="Google Shape;330;g268fac669de_1_100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2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Robotic Process Automatic</a:t>
            </a:r>
            <a:endParaRPr b="0" i="0" sz="32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31" name="Google Shape;331;g268fac669de_1_100"/>
          <p:cNvPicPr preferRelativeResize="0"/>
          <p:nvPr/>
        </p:nvPicPr>
        <p:blipFill rotWithShape="1">
          <a:blip r:embed="rId4">
            <a:alphaModFix/>
          </a:blip>
          <a:srcRect b="58207" l="28973" r="39278" t="24296"/>
          <a:stretch/>
        </p:blipFill>
        <p:spPr>
          <a:xfrm>
            <a:off x="254312" y="1109300"/>
            <a:ext cx="3045627" cy="10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268fac669de_1_100"/>
          <p:cNvPicPr preferRelativeResize="0"/>
          <p:nvPr/>
        </p:nvPicPr>
        <p:blipFill rotWithShape="1">
          <a:blip r:embed="rId5">
            <a:alphaModFix/>
          </a:blip>
          <a:srcRect b="14898" l="30850" r="41633" t="18470"/>
          <a:stretch/>
        </p:blipFill>
        <p:spPr>
          <a:xfrm>
            <a:off x="328800" y="2158350"/>
            <a:ext cx="2896650" cy="43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68fac669de_1_100"/>
          <p:cNvPicPr preferRelativeResize="0"/>
          <p:nvPr/>
        </p:nvPicPr>
        <p:blipFill rotWithShape="1">
          <a:blip r:embed="rId6">
            <a:alphaModFix/>
          </a:blip>
          <a:srcRect b="13640" l="35464" r="38653" t="17814"/>
          <a:stretch/>
        </p:blipFill>
        <p:spPr>
          <a:xfrm>
            <a:off x="6153425" y="1109300"/>
            <a:ext cx="3045652" cy="504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68fac669de_1_100"/>
          <p:cNvSpPr txBox="1"/>
          <p:nvPr/>
        </p:nvSpPr>
        <p:spPr>
          <a:xfrm>
            <a:off x="9050050" y="1221300"/>
            <a:ext cx="2834400" cy="504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UIPath to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automate GUI testing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Registration and Login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‘Google Spreadsheet’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used to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store values used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to fill in the form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Store values in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variables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use in the next activity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Read as cell and use ‘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Type Into’ and ‘Click’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activities to ensure details are processed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Using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GDrive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store images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‘Download File’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select the image to be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uploaded into prediction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1b16a2b84_0_441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40" name="Google Shape;340;g2a1b16a2b84_0_441"/>
          <p:cNvSpPr/>
          <p:nvPr/>
        </p:nvSpPr>
        <p:spPr>
          <a:xfrm>
            <a:off x="2027097" y="3373975"/>
            <a:ext cx="80154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~THANK YOU~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41" name="Google Shape;341;g2a1b16a2b84_0_44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2192149" y="1479442"/>
            <a:ext cx="2625150" cy="206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a1b16a2b84_0_44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3393549" y="1479442"/>
            <a:ext cx="2625150" cy="206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a1b16a2b84_0_44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 flipH="1">
            <a:off x="7283926" y="1479450"/>
            <a:ext cx="2880975" cy="20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a1b16a2b84_0_441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 flipH="1">
            <a:off x="5745301" y="1479450"/>
            <a:ext cx="2880975" cy="20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1b16a2b84_0_14"/>
          <p:cNvSpPr/>
          <p:nvPr/>
        </p:nvSpPr>
        <p:spPr>
          <a:xfrm>
            <a:off x="11722736" y="5259126"/>
            <a:ext cx="158400" cy="1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86" name="Google Shape;86;g2a1b16a2b84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3025" y="2678500"/>
            <a:ext cx="141435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a1b16a2b84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0907" y="2134322"/>
            <a:ext cx="2072754" cy="63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a1b16a2b84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8750" y="2539050"/>
            <a:ext cx="1803970" cy="67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a1b16a2b84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3299" y="1859901"/>
            <a:ext cx="1644276" cy="73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a1b16a2b84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2790" y="1708250"/>
            <a:ext cx="1174486" cy="10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a1b16a2b84_0_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73022" y="2805925"/>
            <a:ext cx="2443230" cy="4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a1b16a2b84_0_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1304" y="2539052"/>
            <a:ext cx="11791669" cy="3838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a1b16a2b84_0_14"/>
          <p:cNvSpPr/>
          <p:nvPr/>
        </p:nvSpPr>
        <p:spPr>
          <a:xfrm>
            <a:off x="2620639" y="277464"/>
            <a:ext cx="7254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b="0" i="0" lang="en-US" sz="4200" u="none" cap="none" strike="noStrike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Git Branches &amp; Commits</a:t>
            </a:r>
            <a:endParaRPr b="0" i="0" sz="42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94" name="Google Shape;94;g2a1b16a2b84_0_14"/>
          <p:cNvSpPr txBox="1"/>
          <p:nvPr/>
        </p:nvSpPr>
        <p:spPr>
          <a:xfrm>
            <a:off x="1937375" y="1491638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CI_CD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a1b16a2b84_0_14"/>
          <p:cNvSpPr txBox="1"/>
          <p:nvPr/>
        </p:nvSpPr>
        <p:spPr>
          <a:xfrm>
            <a:off x="2227325" y="32281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2a1b16a2b84_0_14"/>
          <p:cNvSpPr txBox="1"/>
          <p:nvPr/>
        </p:nvSpPr>
        <p:spPr>
          <a:xfrm>
            <a:off x="5202400" y="14083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DLModel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a1b16a2b84_0_14"/>
          <p:cNvSpPr txBox="1"/>
          <p:nvPr/>
        </p:nvSpPr>
        <p:spPr>
          <a:xfrm>
            <a:off x="6010605" y="3213457"/>
            <a:ext cx="287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a1b16a2b84_0_14"/>
          <p:cNvSpPr txBox="1"/>
          <p:nvPr/>
        </p:nvSpPr>
        <p:spPr>
          <a:xfrm>
            <a:off x="8047975" y="3113500"/>
            <a:ext cx="355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FrontEnd Features </a:t>
            </a:r>
            <a:endParaRPr sz="1600">
              <a:solidFill>
                <a:schemeClr val="accent1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(Each </a:t>
            </a:r>
            <a:r>
              <a:rPr lang="en-US" sz="1600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branched</a:t>
            </a:r>
            <a:r>
              <a:rPr lang="en-US" sz="1600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 separately)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a1b16a2b84_0_14"/>
          <p:cNvSpPr txBox="1"/>
          <p:nvPr/>
        </p:nvSpPr>
        <p:spPr>
          <a:xfrm>
            <a:off x="9874650" y="1708250"/>
            <a:ext cx="153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DLWebApp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a1b16a2b84_0_14"/>
          <p:cNvSpPr txBox="1"/>
          <p:nvPr/>
        </p:nvSpPr>
        <p:spPr>
          <a:xfrm>
            <a:off x="376125" y="2338875"/>
            <a:ext cx="92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g2a1b16a2b84_0_14"/>
          <p:cNvPicPr preferRelativeResize="0"/>
          <p:nvPr/>
        </p:nvPicPr>
        <p:blipFill rotWithShape="1">
          <a:blip r:embed="rId10">
            <a:alphaModFix/>
          </a:blip>
          <a:srcRect b="45528" l="19784" r="6058" t="19524"/>
          <a:stretch/>
        </p:blipFill>
        <p:spPr>
          <a:xfrm>
            <a:off x="201300" y="4523700"/>
            <a:ext cx="7635999" cy="202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a1b16a2b84_0_14"/>
          <p:cNvPicPr preferRelativeResize="0"/>
          <p:nvPr/>
        </p:nvPicPr>
        <p:blipFill rotWithShape="1">
          <a:blip r:embed="rId10">
            <a:alphaModFix/>
          </a:blip>
          <a:srcRect b="15363" l="20490" r="45613" t="55164"/>
          <a:stretch/>
        </p:blipFill>
        <p:spPr>
          <a:xfrm>
            <a:off x="6667950" y="4523700"/>
            <a:ext cx="3719101" cy="202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a1b16a2b84_0_14"/>
          <p:cNvPicPr preferRelativeResize="0"/>
          <p:nvPr/>
        </p:nvPicPr>
        <p:blipFill rotWithShape="1">
          <a:blip r:embed="rId11">
            <a:alphaModFix amt="80000"/>
          </a:blip>
          <a:srcRect b="0" l="0" r="0" t="0"/>
          <a:stretch/>
        </p:blipFill>
        <p:spPr>
          <a:xfrm>
            <a:off x="9851987" y="4134126"/>
            <a:ext cx="2029128" cy="2569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a1b16a2b84_0_14"/>
          <p:cNvPicPr preferRelativeResize="0"/>
          <p:nvPr/>
        </p:nvPicPr>
        <p:blipFill rotWithShape="1">
          <a:blip r:embed="rId12">
            <a:alphaModFix/>
          </a:blip>
          <a:srcRect b="44276" l="75788" r="4277" t="48859"/>
          <a:stretch/>
        </p:blipFill>
        <p:spPr>
          <a:xfrm>
            <a:off x="2227325" y="4633350"/>
            <a:ext cx="2953774" cy="6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a1b16a2b84_0_14"/>
          <p:cNvPicPr preferRelativeResize="0"/>
          <p:nvPr/>
        </p:nvPicPr>
        <p:blipFill rotWithShape="1">
          <a:blip r:embed="rId13">
            <a:alphaModFix/>
          </a:blip>
          <a:srcRect b="44566" l="76180" r="6125" t="49180"/>
          <a:stretch/>
        </p:blipFill>
        <p:spPr>
          <a:xfrm>
            <a:off x="3684350" y="4621024"/>
            <a:ext cx="2443223" cy="58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/>
          <p:nvPr/>
        </p:nvSpPr>
        <p:spPr>
          <a:xfrm>
            <a:off x="11726148" y="731603"/>
            <a:ext cx="158390" cy="377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404175" y="384024"/>
            <a:ext cx="11010000" cy="49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Model Deployment</a:t>
            </a:r>
            <a:endParaRPr b="0" i="0" sz="31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74825" l="15907" r="59956" t="8072"/>
          <a:stretch/>
        </p:blipFill>
        <p:spPr>
          <a:xfrm>
            <a:off x="404175" y="931675"/>
            <a:ext cx="5202499" cy="230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4">
            <a:alphaModFix/>
          </a:blip>
          <a:srcRect b="66486" l="16111" r="62950" t="8375"/>
          <a:stretch/>
        </p:blipFill>
        <p:spPr>
          <a:xfrm>
            <a:off x="310250" y="3290375"/>
            <a:ext cx="4120023" cy="33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8421350" y="384025"/>
            <a:ext cx="3463200" cy="13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Models Deployment: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●"/>
            </a:pPr>
            <a:r>
              <a:rPr lang="en-US" sz="15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https://veggietales-cnn.onrender.com/v1/models/veggie_cnn_31x31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Extra Condensed"/>
              <a:buChar char="●"/>
            </a:pPr>
            <a:r>
              <a:rPr lang="en-US" sz="1500" u="sng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https://veggietales-cnn.onrender.com/v1/models/veggie_cnn_128x128</a:t>
            </a:r>
            <a:r>
              <a:rPr lang="en-US" sz="15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5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7">
            <a:alphaModFix/>
          </a:blip>
          <a:srcRect b="54290" l="15068" r="12278" t="35083"/>
          <a:stretch/>
        </p:blipFill>
        <p:spPr>
          <a:xfrm>
            <a:off x="3366375" y="1677315"/>
            <a:ext cx="8518175" cy="81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8">
            <a:alphaModFix/>
          </a:blip>
          <a:srcRect b="64768" l="0" r="83062" t="11783"/>
          <a:stretch/>
        </p:blipFill>
        <p:spPr>
          <a:xfrm>
            <a:off x="8168275" y="2335475"/>
            <a:ext cx="1773399" cy="153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9">
            <a:alphaModFix/>
          </a:blip>
          <a:srcRect b="63940" l="0" r="82849" t="11912"/>
          <a:stretch/>
        </p:blipFill>
        <p:spPr>
          <a:xfrm>
            <a:off x="10051275" y="2335475"/>
            <a:ext cx="1743703" cy="153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 txBox="1"/>
          <p:nvPr/>
        </p:nvSpPr>
        <p:spPr>
          <a:xfrm>
            <a:off x="8344850" y="3941044"/>
            <a:ext cx="34638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Outputs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of both deployed models</a:t>
            </a:r>
            <a:endParaRPr b="0"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4052325" y="2472000"/>
            <a:ext cx="4006500" cy="139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of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tensorflow serving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serve both models previously saved as tf format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of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Docker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containerize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both models and the dependencies through a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config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file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Deploy on Render for public access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10">
            <a:alphaModFix/>
          </a:blip>
          <a:srcRect b="63154" l="15008" r="51043" t="19752"/>
          <a:stretch/>
        </p:blipFill>
        <p:spPr>
          <a:xfrm>
            <a:off x="4253475" y="4491475"/>
            <a:ext cx="5797801" cy="173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11">
            <a:alphaModFix amt="80000"/>
          </a:blip>
          <a:srcRect b="0" l="0" r="0" t="0"/>
          <a:stretch/>
        </p:blipFill>
        <p:spPr>
          <a:xfrm>
            <a:off x="9756300" y="4246025"/>
            <a:ext cx="2128250" cy="19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8fac669de_1_299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7" name="Google Shape;127;g268fac669de_1_299"/>
          <p:cNvSpPr/>
          <p:nvPr/>
        </p:nvSpPr>
        <p:spPr>
          <a:xfrm>
            <a:off x="404175" y="384024"/>
            <a:ext cx="11010000" cy="49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1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Model Testing</a:t>
            </a:r>
            <a:endParaRPr b="0" i="0" sz="31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28" name="Google Shape;128;g268fac669de_1_299"/>
          <p:cNvPicPr preferRelativeResize="0"/>
          <p:nvPr/>
        </p:nvPicPr>
        <p:blipFill rotWithShape="1">
          <a:blip r:embed="rId3">
            <a:alphaModFix/>
          </a:blip>
          <a:srcRect b="35376" l="11080" r="55645" t="6970"/>
          <a:stretch/>
        </p:blipFill>
        <p:spPr>
          <a:xfrm>
            <a:off x="404175" y="876925"/>
            <a:ext cx="6610401" cy="56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68fac669de_1_299"/>
          <p:cNvSpPr txBox="1"/>
          <p:nvPr/>
        </p:nvSpPr>
        <p:spPr>
          <a:xfrm>
            <a:off x="2332350" y="986519"/>
            <a:ext cx="34638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Testing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remotely deployed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models</a:t>
            </a:r>
            <a:endParaRPr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0" name="Google Shape;130;g268fac669de_1_299"/>
          <p:cNvPicPr preferRelativeResize="0"/>
          <p:nvPr/>
        </p:nvPicPr>
        <p:blipFill rotWithShape="1">
          <a:blip r:embed="rId4">
            <a:alphaModFix/>
          </a:blip>
          <a:srcRect b="75124" l="15694" r="55030" t="18470"/>
          <a:stretch/>
        </p:blipFill>
        <p:spPr>
          <a:xfrm>
            <a:off x="5965500" y="1344625"/>
            <a:ext cx="4923223" cy="6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68fac669de_1_299"/>
          <p:cNvSpPr txBox="1"/>
          <p:nvPr/>
        </p:nvSpPr>
        <p:spPr>
          <a:xfrm>
            <a:off x="5965500" y="986519"/>
            <a:ext cx="34638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Testing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locally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deployed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models</a:t>
            </a:r>
            <a:endParaRPr i="0" sz="16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32" name="Google Shape;132;g268fac669de_1_299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9756300" y="4246025"/>
            <a:ext cx="2128250" cy="19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1b16a2b84_0_6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8" name="Google Shape;138;g2a1b16a2b84_0_60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2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CI/CD Pipeline</a:t>
            </a:r>
            <a:endParaRPr b="0" i="0" sz="32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39" name="Google Shape;139;g2a1b16a2b84_0_60"/>
          <p:cNvPicPr preferRelativeResize="0"/>
          <p:nvPr/>
        </p:nvPicPr>
        <p:blipFill rotWithShape="1">
          <a:blip r:embed="rId3">
            <a:alphaModFix/>
          </a:blip>
          <a:srcRect b="68156" l="10980" r="59605" t="7083"/>
          <a:stretch/>
        </p:blipFill>
        <p:spPr>
          <a:xfrm>
            <a:off x="322600" y="1658500"/>
            <a:ext cx="6364764" cy="354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a1b16a2b84_0_60"/>
          <p:cNvPicPr preferRelativeResize="0"/>
          <p:nvPr/>
        </p:nvPicPr>
        <p:blipFill rotWithShape="1">
          <a:blip r:embed="rId3">
            <a:alphaModFix/>
          </a:blip>
          <a:srcRect b="62221" l="10979" r="11591" t="31755"/>
          <a:stretch/>
        </p:blipFill>
        <p:spPr>
          <a:xfrm>
            <a:off x="322600" y="5146325"/>
            <a:ext cx="11749576" cy="705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a1b16a2b84_0_60"/>
          <p:cNvSpPr txBox="1"/>
          <p:nvPr/>
        </p:nvSpPr>
        <p:spPr>
          <a:xfrm>
            <a:off x="6885050" y="1135825"/>
            <a:ext cx="4841100" cy="246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stages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Test, Deploy, Notification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Continuous Integration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-  Each commit and merge triggers an automated series of tests using PyTest to ensure changes do not conflict with existing codebase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Continuous Deployment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- Every change that passed automated testing will be automatically deployed to production via Render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Feedback Loop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 Developers receive immediate feedback, allowing problems to be addressed quickly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42" name="Google Shape;142;g2a1b16a2b84_0_60"/>
          <p:cNvPicPr preferRelativeResize="0"/>
          <p:nvPr/>
        </p:nvPicPr>
        <p:blipFill rotWithShape="1">
          <a:blip r:embed="rId4">
            <a:alphaModFix/>
          </a:blip>
          <a:srcRect b="19573" l="24592" r="30458" t="33623"/>
          <a:stretch/>
        </p:blipFill>
        <p:spPr>
          <a:xfrm>
            <a:off x="2983050" y="1004700"/>
            <a:ext cx="3640100" cy="22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a1b16a2b84_0_60"/>
          <p:cNvSpPr txBox="1"/>
          <p:nvPr/>
        </p:nvSpPr>
        <p:spPr>
          <a:xfrm>
            <a:off x="6885050" y="3666088"/>
            <a:ext cx="4841100" cy="13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Discord -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Channel used to inform developers of new issues, closed issues, commits, merge to production branch through webhooks and integration to GitLab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Conducted for both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 application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model development and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deployment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a1b16a2b84_0_180"/>
          <p:cNvPicPr preferRelativeResize="0"/>
          <p:nvPr/>
        </p:nvPicPr>
        <p:blipFill rotWithShape="1">
          <a:blip r:embed="rId3">
            <a:alphaModFix/>
          </a:blip>
          <a:srcRect b="18738" l="15219" r="18783" t="38798"/>
          <a:stretch/>
        </p:blipFill>
        <p:spPr>
          <a:xfrm>
            <a:off x="419813" y="1177575"/>
            <a:ext cx="6051226" cy="24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a1b16a2b84_0_180"/>
          <p:cNvPicPr preferRelativeResize="0"/>
          <p:nvPr/>
        </p:nvPicPr>
        <p:blipFill rotWithShape="1">
          <a:blip r:embed="rId4">
            <a:alphaModFix/>
          </a:blip>
          <a:srcRect b="15401" l="42855" r="16154" t="18752"/>
          <a:stretch/>
        </p:blipFill>
        <p:spPr>
          <a:xfrm>
            <a:off x="6588875" y="1109300"/>
            <a:ext cx="5137275" cy="54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a1b16a2b84_0_18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1" name="Google Shape;151;g2a1b16a2b84_0_180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b="0" i="0" lang="en-US" sz="3000" u="none" cap="none" strike="noStrike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Wireframes (Initial </a:t>
            </a:r>
            <a:r>
              <a:rPr lang="en-US" sz="3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Mockup)</a:t>
            </a:r>
            <a:endParaRPr b="0" i="0" sz="30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52" name="Google Shape;152;g2a1b16a2b84_0_180"/>
          <p:cNvPicPr preferRelativeResize="0"/>
          <p:nvPr/>
        </p:nvPicPr>
        <p:blipFill rotWithShape="1">
          <a:blip r:embed="rId5">
            <a:alphaModFix/>
          </a:blip>
          <a:srcRect b="27728" l="10098" r="47218" t="19782"/>
          <a:stretch/>
        </p:blipFill>
        <p:spPr>
          <a:xfrm>
            <a:off x="1579450" y="3783900"/>
            <a:ext cx="4094700" cy="278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a1b16a2b84_0_180"/>
          <p:cNvSpPr txBox="1"/>
          <p:nvPr/>
        </p:nvSpPr>
        <p:spPr>
          <a:xfrm>
            <a:off x="4736350" y="1276075"/>
            <a:ext cx="14640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History Page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" name="Google Shape;154;g2a1b16a2b84_0_180"/>
          <p:cNvSpPr txBox="1"/>
          <p:nvPr/>
        </p:nvSpPr>
        <p:spPr>
          <a:xfrm>
            <a:off x="8425501" y="1382125"/>
            <a:ext cx="14640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 Page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5" name="Google Shape;155;g2a1b16a2b84_0_180"/>
          <p:cNvSpPr txBox="1"/>
          <p:nvPr/>
        </p:nvSpPr>
        <p:spPr>
          <a:xfrm>
            <a:off x="3777075" y="4011950"/>
            <a:ext cx="14640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Login Page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8fac669de_1_140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1" name="Google Shape;161;g268fac669de_1_140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0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forms.py (Prediction &amp; SearchFilter)</a:t>
            </a:r>
            <a:endParaRPr b="0" i="0" sz="30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62" name="Google Shape;162;g268fac669de_1_140"/>
          <p:cNvPicPr preferRelativeResize="0"/>
          <p:nvPr/>
        </p:nvPicPr>
        <p:blipFill rotWithShape="1">
          <a:blip r:embed="rId3">
            <a:alphaModFix/>
          </a:blip>
          <a:srcRect b="72881" l="13801" r="27643" t="20883"/>
          <a:stretch/>
        </p:blipFill>
        <p:spPr>
          <a:xfrm>
            <a:off x="419825" y="1218900"/>
            <a:ext cx="11213727" cy="70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68fac669de_1_140"/>
          <p:cNvPicPr preferRelativeResize="0"/>
          <p:nvPr/>
        </p:nvPicPr>
        <p:blipFill rotWithShape="1">
          <a:blip r:embed="rId4">
            <a:alphaModFix/>
          </a:blip>
          <a:srcRect b="53192" l="13808" r="11792" t="33954"/>
          <a:stretch/>
        </p:blipFill>
        <p:spPr>
          <a:xfrm>
            <a:off x="419825" y="2012825"/>
            <a:ext cx="11213727" cy="116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68fac669de_1_140"/>
          <p:cNvSpPr txBox="1"/>
          <p:nvPr/>
        </p:nvSpPr>
        <p:spPr>
          <a:xfrm>
            <a:off x="9965825" y="1004700"/>
            <a:ext cx="14640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Form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" name="Google Shape;165;g268fac669de_1_140"/>
          <p:cNvSpPr txBox="1"/>
          <p:nvPr/>
        </p:nvSpPr>
        <p:spPr>
          <a:xfrm>
            <a:off x="9241400" y="2138100"/>
            <a:ext cx="19695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Search and Filter Form</a:t>
            </a:r>
            <a:endParaRPr b="1" i="0" sz="14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6" name="Google Shape;166;g268fac669de_1_140"/>
          <p:cNvSpPr txBox="1"/>
          <p:nvPr/>
        </p:nvSpPr>
        <p:spPr>
          <a:xfrm>
            <a:off x="1613100" y="3431600"/>
            <a:ext cx="8827200" cy="269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Prediction Form: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Validators include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FileRequired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Allows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only certain file types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(i.e. jpg, png and jpeg) using FileAllowed, returns custom message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●"/>
            </a:pP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SearchHistoryForm: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(Search and Filter)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Allows users to choose the records returned based on certain filters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Accept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multiple filters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like having records with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more than 1 type of predictions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(i.e. Tomato &amp; Carrot) and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models 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(i.e. Vegetable CNN 31x31 &amp; Vegetable CNN 128x128)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Return records with certain keywords in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search bar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Extra Condensed"/>
              <a:buChar char="○"/>
            </a:pP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Sort records by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timestamp and probability</a:t>
            </a:r>
            <a:r>
              <a:rPr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 </a:t>
            </a:r>
            <a:r>
              <a:rPr b="1" lang="en-US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ascending and descending order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8fac669de_1_319"/>
          <p:cNvSpPr/>
          <p:nvPr/>
        </p:nvSpPr>
        <p:spPr>
          <a:xfrm>
            <a:off x="11726148" y="731603"/>
            <a:ext cx="158400" cy="37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2" name="Google Shape;172;g268fac669de_1_319"/>
          <p:cNvSpPr/>
          <p:nvPr/>
        </p:nvSpPr>
        <p:spPr>
          <a:xfrm>
            <a:off x="419813" y="299697"/>
            <a:ext cx="11010000" cy="7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BM Plex Mono SemiBold"/>
              <a:buNone/>
            </a:pPr>
            <a:r>
              <a:rPr lang="en-US" sz="3600">
                <a:solidFill>
                  <a:schemeClr val="dk2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SQLite Database (models.py)</a:t>
            </a:r>
            <a:endParaRPr b="0" i="0" sz="3600" u="none" cap="none" strike="noStrike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173" name="Google Shape;173;g268fac669de_1_319"/>
          <p:cNvPicPr preferRelativeResize="0"/>
          <p:nvPr/>
        </p:nvPicPr>
        <p:blipFill rotWithShape="1">
          <a:blip r:embed="rId3">
            <a:alphaModFix/>
          </a:blip>
          <a:srcRect b="30273" l="13450" r="51803" t="13851"/>
          <a:stretch/>
        </p:blipFill>
        <p:spPr>
          <a:xfrm>
            <a:off x="3426410" y="1004700"/>
            <a:ext cx="5470351" cy="549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68fac669de_1_319"/>
          <p:cNvSpPr txBox="1"/>
          <p:nvPr/>
        </p:nvSpPr>
        <p:spPr>
          <a:xfrm>
            <a:off x="7145025" y="1209300"/>
            <a:ext cx="1576200" cy="5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prediction entries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" name="Google Shape;175;g268fac669de_1_319"/>
          <p:cNvSpPr txBox="1"/>
          <p:nvPr/>
        </p:nvSpPr>
        <p:spPr>
          <a:xfrm>
            <a:off x="6999925" y="3397200"/>
            <a:ext cx="1576200" cy="5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registration &amp; authentication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" name="Google Shape;176;g268fac669de_1_319"/>
          <p:cNvSpPr txBox="1"/>
          <p:nvPr/>
        </p:nvSpPr>
        <p:spPr>
          <a:xfrm>
            <a:off x="623150" y="2046000"/>
            <a:ext cx="2617800" cy="13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1-M Relationship: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 user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can have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many entries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Foreign Key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(user_id) in Entry table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reference 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</a:t>
            </a:r>
            <a:r>
              <a:rPr b="1"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Primary Key</a:t>
            </a: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(id) in User table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" name="Google Shape;177;g268fac669de_1_319"/>
          <p:cNvSpPr txBox="1"/>
          <p:nvPr/>
        </p:nvSpPr>
        <p:spPr>
          <a:xfrm>
            <a:off x="6999925" y="5115350"/>
            <a:ext cx="1576200" cy="54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Password Recovery using JWT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ad">
  <a:themeElements>
    <a:clrScheme name="TVA Orange">
      <a:dk1>
        <a:srgbClr val="000000"/>
      </a:dk1>
      <a:lt1>
        <a:srgbClr val="FFFFFF"/>
      </a:lt1>
      <a:dk2>
        <a:srgbClr val="040506"/>
      </a:dk2>
      <a:lt2>
        <a:srgbClr val="E8E8E8"/>
      </a:lt2>
      <a:accent1>
        <a:srgbClr val="F8861E"/>
      </a:accent1>
      <a:accent2>
        <a:srgbClr val="DC3618"/>
      </a:accent2>
      <a:accent3>
        <a:srgbClr val="4D2C0D"/>
      </a:accent3>
      <a:accent4>
        <a:srgbClr val="351F0B"/>
      </a:accent4>
      <a:accent5>
        <a:srgbClr val="075985"/>
      </a:accent5>
      <a:accent6>
        <a:srgbClr val="C6E4DE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cred Timeline">
  <a:themeElements>
    <a:clrScheme name="TVA Miss Minutes">
      <a:dk1>
        <a:srgbClr val="000000"/>
      </a:dk1>
      <a:lt1>
        <a:srgbClr val="FFFFFF"/>
      </a:lt1>
      <a:dk2>
        <a:srgbClr val="040506"/>
      </a:dk2>
      <a:lt2>
        <a:srgbClr val="E8E8E8"/>
      </a:lt2>
      <a:accent1>
        <a:srgbClr val="F8861E"/>
      </a:accent1>
      <a:accent2>
        <a:srgbClr val="DC3618"/>
      </a:accent2>
      <a:accent3>
        <a:srgbClr val="4D2C0D"/>
      </a:accent3>
      <a:accent4>
        <a:srgbClr val="351F0B"/>
      </a:accent4>
      <a:accent5>
        <a:srgbClr val="075985"/>
      </a:accent5>
      <a:accent6>
        <a:srgbClr val="C6E4DE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2023-10-12T01:55:13Z</dcterms:created>
  <dc:creator>D Story Productions @dstoryco</dc:creator>
</cp:coreProperties>
</file>